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  <p:sldMasterId id="2147483831" r:id="rId2"/>
    <p:sldMasterId id="2147483843" r:id="rId3"/>
  </p:sldMasterIdLst>
  <p:notesMasterIdLst>
    <p:notesMasterId r:id="rId22"/>
  </p:notesMasterIdLst>
  <p:sldIdLst>
    <p:sldId id="333" r:id="rId4"/>
    <p:sldId id="274" r:id="rId5"/>
    <p:sldId id="375" r:id="rId6"/>
    <p:sldId id="348" r:id="rId7"/>
    <p:sldId id="359" r:id="rId8"/>
    <p:sldId id="376" r:id="rId9"/>
    <p:sldId id="360" r:id="rId10"/>
    <p:sldId id="352" r:id="rId11"/>
    <p:sldId id="362" r:id="rId12"/>
    <p:sldId id="357" r:id="rId13"/>
    <p:sldId id="350" r:id="rId14"/>
    <p:sldId id="304" r:id="rId15"/>
    <p:sldId id="370" r:id="rId16"/>
    <p:sldId id="372" r:id="rId17"/>
    <p:sldId id="373" r:id="rId18"/>
    <p:sldId id="374" r:id="rId19"/>
    <p:sldId id="321" r:id="rId20"/>
    <p:sldId id="35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68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CF62-1F67-422E-B7D0-C69C9EC478F0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4029-7803-412C-8F48-C18149B03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20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14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28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2513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597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11119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9458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433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802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0683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124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968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017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70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5516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619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4714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4631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5850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665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63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48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8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900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188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554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934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5598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125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0402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3770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322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333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88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59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750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02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032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86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CA4B-6803-4FEB-8769-59D1FCEF3E6E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2D0F3E-3361-4833-9A89-78772C6DA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115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16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067F1-53E8-41F1-B29F-7876EF4505E9}" type="datetimeFigureOut">
              <a:rPr lang="ru-RU" smtClean="0"/>
              <a:pPr/>
              <a:t>09.09.24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5E57F-FAAE-4CC3-9A1B-F7DBE6B1A4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23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42"/>
          <p:cNvSpPr>
            <a:spLocks noChangeArrowheads="1"/>
          </p:cNvSpPr>
          <p:nvPr/>
        </p:nvSpPr>
        <p:spPr bwMode="auto">
          <a:xfrm>
            <a:off x="334434" y="188914"/>
            <a:ext cx="11523133" cy="6480175"/>
          </a:xfrm>
          <a:prstGeom prst="roundRect">
            <a:avLst>
              <a:gd name="adj" fmla="val 13843"/>
            </a:avLst>
          </a:prstGeom>
          <a:solidFill>
            <a:schemeClr val="bg1">
              <a:alpha val="5999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1986" y="914400"/>
            <a:ext cx="10884447" cy="2477729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Управляющий совет</a:t>
            </a:r>
            <a:r>
              <a:rPr lang="ru-RU" sz="4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sz="4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4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барьеров к социально значимым результатам</a:t>
            </a:r>
            <a:endParaRPr lang="ru-RU" altLang="ru-RU" sz="4800" i="1" dirty="0" smtClean="0">
              <a:solidFill>
                <a:schemeClr val="accent1"/>
              </a:solidFill>
              <a:latin typeface="Bookman Old Style" pitchFamily="18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434" y="1"/>
            <a:ext cx="11857566" cy="417871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endParaRPr lang="ru-RU" altLang="ru-RU" sz="2800" dirty="0" smtClean="0">
              <a:latin typeface="Book Antiqua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ГАУ ДПО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АмИРО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altLang="ru-RU" sz="2800" dirty="0" smtClean="0">
              <a:latin typeface="Book Antiqua" pitchFamily="18" charset="0"/>
            </a:endParaRPr>
          </a:p>
        </p:txBody>
      </p:sp>
      <p:sp>
        <p:nvSpPr>
          <p:cNvPr id="2053" name="Rectangle 41"/>
          <p:cNvSpPr>
            <a:spLocks noChangeArrowheads="1"/>
          </p:cNvSpPr>
          <p:nvPr/>
        </p:nvSpPr>
        <p:spPr bwMode="auto">
          <a:xfrm>
            <a:off x="432619" y="4301015"/>
            <a:ext cx="11424948" cy="210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Тараканова Марина Игоревна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Директор МБОУ «</a:t>
            </a:r>
            <a:r>
              <a:rPr lang="ru-RU" altLang="ru-RU" sz="3200" b="1" i="1" dirty="0" err="1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Белореченский</a:t>
            </a:r>
            <a:r>
              <a:rPr lang="ru-RU" altLang="ru-RU" sz="32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лицей</a:t>
            </a: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»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Иркутская область</a:t>
            </a:r>
            <a: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altLang="ru-RU" sz="2000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22.08.2024</a:t>
            </a:r>
            <a:endParaRPr lang="ru-RU" altLang="ru-RU" sz="32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208" y="206477"/>
            <a:ext cx="7895439" cy="568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175448" y="3358233"/>
            <a:ext cx="4544604" cy="3428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083213" y="746894"/>
            <a:ext cx="144487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8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627" y="137652"/>
            <a:ext cx="9606986" cy="1767348"/>
          </a:xfrm>
        </p:spPr>
        <p:txBody>
          <a:bodyPr>
            <a:normAutofit/>
          </a:bodyPr>
          <a:lstStyle/>
          <a:p>
            <a:r>
              <a:rPr lang="ru-RU" dirty="0" smtClean="0"/>
              <a:t>Качество социальных эффектов. Удовлетворённость. Независимая оценка качества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713609"/>
              </p:ext>
            </p:extLst>
          </p:nvPr>
        </p:nvGraphicFramePr>
        <p:xfrm>
          <a:off x="1071717" y="1904999"/>
          <a:ext cx="10648337" cy="45941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69582">
                  <a:extLst>
                    <a:ext uri="{9D8B030D-6E8A-4147-A177-3AD203B41FA5}">
                      <a16:colId xmlns:a16="http://schemas.microsoft.com/office/drawing/2014/main" xmlns="" val="1867832258"/>
                    </a:ext>
                  </a:extLst>
                </a:gridCol>
                <a:gridCol w="3549446">
                  <a:extLst>
                    <a:ext uri="{9D8B030D-6E8A-4147-A177-3AD203B41FA5}">
                      <a16:colId xmlns:a16="http://schemas.microsoft.com/office/drawing/2014/main" xmlns="" val="746211906"/>
                    </a:ext>
                  </a:extLst>
                </a:gridCol>
                <a:gridCol w="1131180">
                  <a:extLst>
                    <a:ext uri="{9D8B030D-6E8A-4147-A177-3AD203B41FA5}">
                      <a16:colId xmlns:a16="http://schemas.microsoft.com/office/drawing/2014/main" xmlns="" val="3629603883"/>
                    </a:ext>
                  </a:extLst>
                </a:gridCol>
                <a:gridCol w="1127766">
                  <a:extLst>
                    <a:ext uri="{9D8B030D-6E8A-4147-A177-3AD203B41FA5}">
                      <a16:colId xmlns:a16="http://schemas.microsoft.com/office/drawing/2014/main" xmlns="" val="2280369033"/>
                    </a:ext>
                  </a:extLst>
                </a:gridCol>
                <a:gridCol w="969582">
                  <a:extLst>
                    <a:ext uri="{9D8B030D-6E8A-4147-A177-3AD203B41FA5}">
                      <a16:colId xmlns:a16="http://schemas.microsoft.com/office/drawing/2014/main" xmlns="" val="3758738939"/>
                    </a:ext>
                  </a:extLst>
                </a:gridCol>
                <a:gridCol w="966168">
                  <a:extLst>
                    <a:ext uri="{9D8B030D-6E8A-4147-A177-3AD203B41FA5}">
                      <a16:colId xmlns:a16="http://schemas.microsoft.com/office/drawing/2014/main" xmlns="" val="2483644431"/>
                    </a:ext>
                  </a:extLst>
                </a:gridCol>
                <a:gridCol w="804572">
                  <a:extLst>
                    <a:ext uri="{9D8B030D-6E8A-4147-A177-3AD203B41FA5}">
                      <a16:colId xmlns:a16="http://schemas.microsoft.com/office/drawing/2014/main" xmlns="" val="281166272"/>
                    </a:ext>
                  </a:extLst>
                </a:gridCol>
                <a:gridCol w="1130041">
                  <a:extLst>
                    <a:ext uri="{9D8B030D-6E8A-4147-A177-3AD203B41FA5}">
                      <a16:colId xmlns:a16="http://schemas.microsoft.com/office/drawing/2014/main" xmlns="" val="819381961"/>
                    </a:ext>
                  </a:extLst>
                </a:gridCol>
              </a:tblGrid>
              <a:tr h="3788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090" marR="83185"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0975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6040" algn="ctr">
                        <a:lnSpc>
                          <a:spcPct val="102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I «Открытость и доступность информации об образовательной организации»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8100" marR="26035" indent="106680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II «Комфортность условий предоставления образовательных услуг»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7570" marR="114935" indent="-754380">
                        <a:lnSpc>
                          <a:spcPct val="111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III. «Доступность услуг для инвалидов»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marR="22860" indent="-635" algn="ctr">
                        <a:lnSpc>
                          <a:spcPct val="111000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IV ««Доброжелательность, вежливость работников образовательной организации»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640" marR="245110" indent="-166370">
                        <a:lnSpc>
                          <a:spcPct val="111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 V «Удовлетворённость условиями оказания услуг»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546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 РЕЙТИНГ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1463633"/>
                  </a:ext>
                </a:extLst>
              </a:tr>
              <a:tr h="401504">
                <a:tc>
                  <a:txBody>
                    <a:bodyPr/>
                    <a:lstStyle/>
                    <a:p>
                      <a:pPr marL="85090" marR="7620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"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Белореченский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7480" marR="15367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4940" marR="15113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090" marR="8128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51,29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395" marR="10604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99,64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6286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936235"/>
                  </a:ext>
                </a:extLst>
              </a:tr>
              <a:tr h="40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значение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157480" marR="15367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154940" marR="15113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99,02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1280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43,29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112395" marR="106045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98,70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2865"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98,66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171450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85,97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694831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275177" y="295839"/>
            <a:ext cx="144487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Пользователь\Downloads\IMG_20210420_11575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0752" y="914972"/>
            <a:ext cx="3470703" cy="41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/>
          <a:srcRect l="-2038" r="-1"/>
          <a:stretch/>
        </p:blipFill>
        <p:spPr>
          <a:xfrm>
            <a:off x="4827181" y="914972"/>
            <a:ext cx="3944037" cy="4106797"/>
          </a:xfrm>
          <a:prstGeom prst="rect">
            <a:avLst/>
          </a:prstGeom>
        </p:spPr>
      </p:pic>
      <p:pic>
        <p:nvPicPr>
          <p:cNvPr id="13314" name="Picture 2" descr="C:\Users\Пользователь\Documents\Духовно-нравственноя воспитание\2020-2021\IMG-4b096ed0858ae7d42d9e1c1e77b54242-V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150966" y="3945210"/>
            <a:ext cx="3000978" cy="291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407267" y="3629796"/>
            <a:ext cx="4609736" cy="307315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3527" y="25519"/>
            <a:ext cx="10941086" cy="1879481"/>
          </a:xfrm>
        </p:spPr>
        <p:txBody>
          <a:bodyPr/>
          <a:lstStyle/>
          <a:p>
            <a:r>
              <a:rPr lang="ru-RU" dirty="0" smtClean="0"/>
              <a:t>От духовных истоков до парада Победы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190110" y="239772"/>
            <a:ext cx="144487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2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0334"/>
          </a:xfrm>
        </p:spPr>
      </p:pic>
    </p:spTree>
    <p:extLst>
      <p:ext uri="{BB962C8B-B14F-4D97-AF65-F5344CB8AC3E}">
        <p14:creationId xmlns:p14="http://schemas.microsoft.com/office/powerpoint/2010/main" xmlns="" val="12441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02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12192000" cy="435133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Bookman Old Style" panose="02050604050505020204" pitchFamily="18" charset="0"/>
              </a:rPr>
              <a:t>Экспертное бюро, председатель</a:t>
            </a:r>
          </a:p>
          <a:p>
            <a:r>
              <a:rPr lang="ru-RU" sz="4400" b="1" dirty="0" smtClean="0">
                <a:latin typeface="Bookman Old Style" panose="02050604050505020204" pitchFamily="18" charset="0"/>
              </a:rPr>
              <a:t>Координатор фестиваля ОЛФИКИ</a:t>
            </a:r>
            <a:endParaRPr lang="ru-RU" sz="4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52827" y="1414939"/>
            <a:ext cx="4162285" cy="5324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88550" y="1642125"/>
            <a:ext cx="4420573" cy="4869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/>
          <a:srcRect/>
          <a:stretch/>
        </p:blipFill>
        <p:spPr>
          <a:xfrm>
            <a:off x="0" y="1414939"/>
            <a:ext cx="3478804" cy="5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45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7333" y="0"/>
            <a:ext cx="931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Результаты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241663" y="1630151"/>
            <a:ext cx="2302795" cy="32814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2644873" y="1630151"/>
            <a:ext cx="2272241" cy="3329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71836" y="1288846"/>
            <a:ext cx="7141350" cy="3622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44639" y="4961487"/>
            <a:ext cx="4472977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Команда победителей и призёров районной научно-практической  конференции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6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mage.jimcdn.com/app/cms/image/transf/none/path/sba38db2ef44ac717/backgroundarea/i4f2475ed93c54104/version/1498162012/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23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в будущее, Сибирь!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в будущее, Москва!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74172" y="90654"/>
            <a:ext cx="4093028" cy="3037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24914" y="1325563"/>
            <a:ext cx="5031876" cy="377390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97943"/>
            <a:ext cx="2333526" cy="3111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7960610" y="4437546"/>
            <a:ext cx="3744685" cy="2323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9287" y="3382582"/>
            <a:ext cx="2174020" cy="28986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-1597"/>
          <a:stretch/>
        </p:blipFill>
        <p:spPr>
          <a:xfrm>
            <a:off x="4975921" y="3359409"/>
            <a:ext cx="2397905" cy="27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21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8558" y="274859"/>
            <a:ext cx="10016054" cy="1630141"/>
          </a:xfrm>
        </p:spPr>
        <p:txBody>
          <a:bodyPr>
            <a:noAutofit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Национальные и региональные  чемпионаты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«</a:t>
            </a:r>
            <a: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Молодые профессионалы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»</a:t>
            </a:r>
            <a: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WorldSkills</a:t>
            </a:r>
            <a: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Компетенция «Предпринимательство»</a:t>
            </a:r>
            <a:b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Региональный чемпионат «Профессионалы». Компетенция «Ресторанный сервис»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</a:b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04029" y="1905000"/>
            <a:ext cx="3658328" cy="487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Пользователь\Desktop\Фото. Презентация\Ворлдскиллс 2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95411"/>
            <a:ext cx="5873087" cy="39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71727" y="2007358"/>
            <a:ext cx="3633353" cy="4850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301681" y="1179513"/>
            <a:ext cx="1444877" cy="145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665" y="372397"/>
            <a:ext cx="9960947" cy="1532603"/>
          </a:xfrm>
        </p:spPr>
        <p:txBody>
          <a:bodyPr>
            <a:normAutofit fontScale="90000"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  <a:t>Что в отсроченном результате работы Управляющего совета?</a:t>
            </a:r>
            <a:b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4000" b="1" dirty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4000" b="1" dirty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4000" b="1" dirty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4000" b="1" dirty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4000" b="1" dirty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4000" b="1" dirty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  <a:t>?</a:t>
            </a:r>
            <a:br>
              <a:rPr lang="ru-RU" altLang="ru-RU" sz="4000" b="1" dirty="0" smtClean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2400" b="1" dirty="0" smtClean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2400" b="1" dirty="0" smtClean="0">
                <a:solidFill>
                  <a:srgbClr val="A53010"/>
                </a:solidFill>
                <a:ea typeface="+mn-ea"/>
                <a:cs typeface="+mn-cs"/>
              </a:rPr>
            </a:br>
            <a:r>
              <a:rPr lang="ru-RU" altLang="ru-RU" sz="2400" b="1" dirty="0" smtClean="0">
                <a:solidFill>
                  <a:srgbClr val="A53010"/>
                </a:solidFill>
                <a:ea typeface="+mn-ea"/>
                <a:cs typeface="+mn-cs"/>
              </a:rPr>
              <a:t>Проблема. Идея. Цель. Ресурсы. Команды. Деятельность. Результат</a:t>
            </a:r>
            <a:r>
              <a:rPr lang="ru-RU" altLang="ru-RU" sz="1800" b="1" i="1" dirty="0">
                <a:solidFill>
                  <a:srgbClr val="A53010"/>
                </a:solidFill>
                <a:ea typeface="+mn-ea"/>
                <a:cs typeface="+mn-cs"/>
              </a:rPr>
              <a:t/>
            </a:r>
            <a:br>
              <a:rPr lang="ru-RU" altLang="ru-RU" sz="1800" b="1" i="1" dirty="0">
                <a:solidFill>
                  <a:srgbClr val="A5301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729" y="1904999"/>
            <a:ext cx="10550883" cy="46727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altLang="ru-RU" sz="2800" dirty="0" smtClean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 smtClean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 smtClean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 smtClean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 smtClean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>
              <a:buNone/>
            </a:pPr>
            <a:endParaRPr lang="ru-RU" altLang="ru-RU" sz="2800" dirty="0" smtClean="0">
              <a:solidFill>
                <a:srgbClr val="EDEDED">
                  <a:lumMod val="10000"/>
                </a:srgbClr>
              </a:solidFill>
              <a:latin typeface="+mj-lt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pPr marL="0" indent="0" algn="ctr">
              <a:buNone/>
            </a:pPr>
            <a:r>
              <a:rPr lang="ru-RU" altLang="ru-RU" sz="2800" dirty="0" smtClean="0">
                <a:solidFill>
                  <a:schemeClr val="accent1"/>
                </a:solidFill>
                <a:latin typeface="+mj-lt"/>
                <a:ea typeface="FedraSansPro-Light" panose="020B0303040000020004" pitchFamily="34" charset="0"/>
                <a:cs typeface="SB Sans Text Thin" panose="020B0103040504020204" pitchFamily="34" charset="0"/>
              </a:rPr>
              <a:t>Социальное признание и узнаваемость, высокое качество образования</a:t>
            </a:r>
            <a:r>
              <a:rPr lang="ru-RU" altLang="ru-RU" sz="2800" dirty="0" smtClean="0">
                <a:solidFill>
                  <a:srgbClr val="EDEDED">
                    <a:lumMod val="10000"/>
                  </a:srgbClr>
                </a:solidFill>
                <a:latin typeface="+mj-lt"/>
                <a:ea typeface="FedraSansPro-Light" panose="020B0303040000020004" pitchFamily="34" charset="0"/>
                <a:cs typeface="SB Sans Text Thin" panose="020B0103040504020204" pitchFamily="34" charset="0"/>
              </a:rPr>
              <a:t>.</a:t>
            </a:r>
            <a:endParaRPr lang="ru-RU" sz="28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747123" y="93757"/>
            <a:ext cx="1444877" cy="1450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62418" y="1266091"/>
            <a:ext cx="5719789" cy="4289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53729" y="1465714"/>
            <a:ext cx="3067664" cy="40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0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Елена\Desktop\Новая папка (4)\Sphere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1401" y="2118526"/>
            <a:ext cx="500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0" y="357188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Book Antiqua" pitchFamily="18" charset="0"/>
              </a:rPr>
              <a:t>ЦЕЛЕВОЙ </a:t>
            </a:r>
            <a:r>
              <a:rPr lang="ru-RU" altLang="ru-RU" sz="2000" dirty="0" smtClean="0">
                <a:solidFill>
                  <a:schemeClr val="tx1"/>
                </a:solidFill>
                <a:latin typeface="Book Antiqua" pitchFamily="18" charset="0"/>
              </a:rPr>
              <a:t>ПОЛЮС – эффективный Управляющий совет с проектным стратегическим мышлением</a:t>
            </a:r>
            <a:endParaRPr lang="ru-RU" altLang="ru-RU" sz="2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0" y="6000750"/>
            <a:ext cx="1219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Book Antiqua" pitchFamily="18" charset="0"/>
              </a:rPr>
              <a:t>ДИАГНОСТИЧЕСКИЙ  </a:t>
            </a:r>
            <a:r>
              <a:rPr lang="ru-RU" altLang="ru-RU" sz="2000" dirty="0" smtClean="0">
                <a:solidFill>
                  <a:schemeClr val="tx1"/>
                </a:solidFill>
                <a:latin typeface="Book Antiqua" pitchFamily="18" charset="0"/>
              </a:rPr>
              <a:t>ПОЛЮС – Управляющий совет в условиях неопределённости</a:t>
            </a:r>
            <a:endParaRPr lang="ru-RU" altLang="ru-RU" sz="2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3077" name="Picture 2" descr="C:\Users\Елена\Desktop\Новая папка (4)\red flag web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973" y="1604099"/>
            <a:ext cx="79163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C:\Users\Елена\Desktop\Новая папка (4)\red flag web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940" y="5228438"/>
            <a:ext cx="7916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4"/>
          <p:cNvGrpSpPr/>
          <p:nvPr/>
        </p:nvGrpSpPr>
        <p:grpSpPr>
          <a:xfrm rot="2342281">
            <a:off x="5285163" y="2649442"/>
            <a:ext cx="221485" cy="417137"/>
            <a:chOff x="394729" y="1000108"/>
            <a:chExt cx="714380" cy="1500198"/>
          </a:xfrm>
          <a:solidFill>
            <a:srgbClr val="00B050"/>
          </a:solidFill>
        </p:grpSpPr>
        <p:sp>
          <p:nvSpPr>
            <p:cNvPr id="16" name="Овал 15"/>
            <p:cNvSpPr/>
            <p:nvPr/>
          </p:nvSpPr>
          <p:spPr>
            <a:xfrm>
              <a:off x="500034" y="1000108"/>
              <a:ext cx="500066" cy="50006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>
              <a:off x="394729" y="1500174"/>
              <a:ext cx="714380" cy="100013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grpSp>
        <p:nvGrpSpPr>
          <p:cNvPr id="3" name="Группа 17"/>
          <p:cNvGrpSpPr/>
          <p:nvPr/>
        </p:nvGrpSpPr>
        <p:grpSpPr>
          <a:xfrm rot="19257719" flipH="1">
            <a:off x="7906848" y="3324343"/>
            <a:ext cx="221485" cy="417137"/>
            <a:chOff x="394729" y="1000108"/>
            <a:chExt cx="714380" cy="1500198"/>
          </a:xfrm>
          <a:solidFill>
            <a:srgbClr val="00B050"/>
          </a:solidFill>
        </p:grpSpPr>
        <p:sp>
          <p:nvSpPr>
            <p:cNvPr id="19" name="Овал 18"/>
            <p:cNvSpPr/>
            <p:nvPr/>
          </p:nvSpPr>
          <p:spPr>
            <a:xfrm>
              <a:off x="500034" y="1000108"/>
              <a:ext cx="500066" cy="50006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>
              <a:off x="394729" y="1500174"/>
              <a:ext cx="714380" cy="100013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grpSp>
        <p:nvGrpSpPr>
          <p:cNvPr id="4" name="Группа 20"/>
          <p:cNvGrpSpPr/>
          <p:nvPr/>
        </p:nvGrpSpPr>
        <p:grpSpPr>
          <a:xfrm flipH="1">
            <a:off x="7251912" y="4500570"/>
            <a:ext cx="190501" cy="428628"/>
            <a:chOff x="394729" y="1000108"/>
            <a:chExt cx="714380" cy="1500198"/>
          </a:xfrm>
          <a:solidFill>
            <a:srgbClr val="00B050"/>
          </a:solidFill>
        </p:grpSpPr>
        <p:sp>
          <p:nvSpPr>
            <p:cNvPr id="22" name="Овал 21"/>
            <p:cNvSpPr/>
            <p:nvPr/>
          </p:nvSpPr>
          <p:spPr>
            <a:xfrm>
              <a:off x="500034" y="1000108"/>
              <a:ext cx="500066" cy="50006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>
              <a:off x="394729" y="1500174"/>
              <a:ext cx="714380" cy="100013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grpSp>
        <p:nvGrpSpPr>
          <p:cNvPr id="5" name="Группа 26"/>
          <p:cNvGrpSpPr/>
          <p:nvPr/>
        </p:nvGrpSpPr>
        <p:grpSpPr>
          <a:xfrm flipH="1">
            <a:off x="3841935" y="4286256"/>
            <a:ext cx="190501" cy="428628"/>
            <a:chOff x="394729" y="1000108"/>
            <a:chExt cx="714380" cy="1500198"/>
          </a:xfrm>
          <a:solidFill>
            <a:srgbClr val="00B050"/>
          </a:solidFill>
        </p:grpSpPr>
        <p:sp>
          <p:nvSpPr>
            <p:cNvPr id="28" name="Овал 27"/>
            <p:cNvSpPr/>
            <p:nvPr/>
          </p:nvSpPr>
          <p:spPr>
            <a:xfrm>
              <a:off x="500034" y="1000108"/>
              <a:ext cx="500066" cy="50006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>
              <a:off x="394729" y="1500174"/>
              <a:ext cx="714380" cy="100013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7437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-259351" y="225774"/>
            <a:ext cx="1219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Будущее уже сегодня!</a:t>
            </a:r>
            <a:endParaRPr kumimoji="0" lang="ru-RU" alt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Группа 17"/>
          <p:cNvGrpSpPr/>
          <p:nvPr/>
        </p:nvGrpSpPr>
        <p:grpSpPr>
          <a:xfrm rot="19257719" flipH="1">
            <a:off x="8211648" y="2434615"/>
            <a:ext cx="221485" cy="417137"/>
            <a:chOff x="394729" y="1000108"/>
            <a:chExt cx="714380" cy="1500198"/>
          </a:xfrm>
          <a:solidFill>
            <a:srgbClr val="00B050"/>
          </a:solidFill>
        </p:grpSpPr>
        <p:sp>
          <p:nvSpPr>
            <p:cNvPr id="19" name="Овал 18"/>
            <p:cNvSpPr/>
            <p:nvPr/>
          </p:nvSpPr>
          <p:spPr>
            <a:xfrm>
              <a:off x="500034" y="1000108"/>
              <a:ext cx="500066" cy="50006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>
              <a:off x="394729" y="1500174"/>
              <a:ext cx="714380" cy="100013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5" name="Группа 26"/>
          <p:cNvGrpSpPr/>
          <p:nvPr/>
        </p:nvGrpSpPr>
        <p:grpSpPr>
          <a:xfrm flipH="1">
            <a:off x="3428981" y="3429000"/>
            <a:ext cx="190501" cy="428628"/>
            <a:chOff x="394729" y="1000108"/>
            <a:chExt cx="714380" cy="1500198"/>
          </a:xfrm>
          <a:solidFill>
            <a:srgbClr val="00B050"/>
          </a:solidFill>
        </p:grpSpPr>
        <p:sp>
          <p:nvSpPr>
            <p:cNvPr id="28" name="Овал 27"/>
            <p:cNvSpPr/>
            <p:nvPr/>
          </p:nvSpPr>
          <p:spPr>
            <a:xfrm>
              <a:off x="500034" y="1000108"/>
              <a:ext cx="500066" cy="50006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>
              <a:off x="394729" y="1500174"/>
              <a:ext cx="714380" cy="1000132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06816" y="809974"/>
            <a:ext cx="7754850" cy="5606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41264" y="2534821"/>
            <a:ext cx="6437549" cy="4521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129150" y="324627"/>
            <a:ext cx="144487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4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594" y="226143"/>
            <a:ext cx="9312017" cy="220086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Управляющий совет МБОУ «Белореченский лицей»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1435509" y="1396182"/>
            <a:ext cx="4711875" cy="324463"/>
          </a:xfrm>
        </p:spPr>
        <p:txBody>
          <a:bodyPr/>
          <a:lstStyle/>
          <a:p>
            <a:r>
              <a:rPr lang="ru-RU" b="1" dirty="0" smtClean="0"/>
              <a:t>Главное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22382" y="2163096"/>
            <a:ext cx="5972577" cy="44540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2900" dirty="0" smtClean="0"/>
              <a:t>Дата создания – 2005 год</a:t>
            </a:r>
          </a:p>
          <a:p>
            <a:endParaRPr lang="ru-RU" sz="2900" dirty="0"/>
          </a:p>
          <a:p>
            <a:endParaRPr lang="ru-RU" sz="2900" dirty="0" smtClean="0"/>
          </a:p>
          <a:p>
            <a:r>
              <a:rPr lang="ru-RU" sz="3200" dirty="0" smtClean="0"/>
              <a:t>Участие в проекте «Компетентный УС»</a:t>
            </a:r>
          </a:p>
          <a:p>
            <a:r>
              <a:rPr lang="ru-RU" sz="3200" dirty="0" smtClean="0"/>
              <a:t>Победители регионального конкурса УС в 2010 и 2024 гг.</a:t>
            </a:r>
          </a:p>
          <a:p>
            <a:r>
              <a:rPr lang="ru-RU" sz="3200" dirty="0" smtClean="0"/>
              <a:t>Деятельность закреплена Уставом</a:t>
            </a:r>
          </a:p>
          <a:p>
            <a:r>
              <a:rPr lang="ru-RU" sz="3200" dirty="0" smtClean="0"/>
              <a:t>Постоянно действующие комиссии: </a:t>
            </a:r>
          </a:p>
          <a:p>
            <a:pPr marL="0" indent="0">
              <a:buNone/>
            </a:pPr>
            <a:r>
              <a:rPr lang="ru-RU" sz="3200" dirty="0" smtClean="0"/>
              <a:t>      по контролю за безопасностью и здоровьем;</a:t>
            </a:r>
          </a:p>
          <a:p>
            <a:pPr marL="0" indent="0">
              <a:buNone/>
            </a:pPr>
            <a:r>
              <a:rPr lang="ru-RU" sz="3200" dirty="0" smtClean="0"/>
              <a:t>   по контролю за организацией питания;</a:t>
            </a:r>
          </a:p>
          <a:p>
            <a:pPr marL="0" indent="0">
              <a:buNone/>
            </a:pPr>
            <a:r>
              <a:rPr lang="ru-RU" sz="3200" dirty="0" smtClean="0"/>
              <a:t>   по образованию и интеллектуальному развитию.</a:t>
            </a:r>
          </a:p>
          <a:p>
            <a:endParaRPr lang="ru-RU" sz="29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84257" y="1396182"/>
            <a:ext cx="4817807" cy="845573"/>
          </a:xfrm>
        </p:spPr>
        <p:txBody>
          <a:bodyPr/>
          <a:lstStyle/>
          <a:p>
            <a:pPr algn="r"/>
            <a:r>
              <a:rPr lang="ru-RU" b="1" dirty="0" smtClean="0"/>
              <a:t>Главные проекты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354528" y="2320412"/>
            <a:ext cx="4566563" cy="39568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 err="1" smtClean="0"/>
              <a:t>Общелицейский</a:t>
            </a:r>
            <a:r>
              <a:rPr lang="ru-RU" sz="2400" dirty="0" smtClean="0"/>
              <a:t> выездной </a:t>
            </a:r>
            <a:r>
              <a:rPr lang="ru-RU" sz="2400" dirty="0" err="1" smtClean="0"/>
              <a:t>турслёт</a:t>
            </a:r>
            <a:endParaRPr lang="ru-RU" sz="2400" dirty="0" smtClean="0"/>
          </a:p>
          <a:p>
            <a:r>
              <a:rPr lang="ru-RU" sz="2400" dirty="0" smtClean="0"/>
              <a:t>Праздник «Золотой, серебряный Росток»</a:t>
            </a:r>
          </a:p>
          <a:p>
            <a:r>
              <a:rPr lang="ru-RU" sz="2400" dirty="0" smtClean="0"/>
              <a:t>Лицейская Интеллектуальная Весна</a:t>
            </a:r>
          </a:p>
          <a:p>
            <a:r>
              <a:rPr lang="ru-RU" sz="2400" dirty="0" smtClean="0"/>
              <a:t>Благотворительная ярмарка</a:t>
            </a:r>
          </a:p>
          <a:p>
            <a:r>
              <a:rPr lang="ru-RU" sz="2400" dirty="0" smtClean="0"/>
              <a:t>Родительская библиотека</a:t>
            </a:r>
          </a:p>
          <a:p>
            <a:pPr marL="0" lvl="0" indent="0" algn="just" defTabSz="914400">
              <a:spcBef>
                <a:spcPts val="0"/>
              </a:spcBef>
              <a:buClr>
                <a:srgbClr val="F69200"/>
              </a:buClr>
              <a:buSzPct val="100000"/>
              <a:buNone/>
            </a:pPr>
            <a:endParaRPr lang="ru-RU" altLang="ru-RU" sz="3200" dirty="0">
              <a:solidFill>
                <a:srgbClr val="339945">
                  <a:lumMod val="75000"/>
                </a:srgbClr>
              </a:solidFill>
              <a:latin typeface="Bookman Old Style" panose="02050604050505020204" pitchFamily="18" charset="0"/>
              <a:ea typeface="FedraSansPro-Light" panose="020B0303040000020004" pitchFamily="34" charset="0"/>
              <a:cs typeface="SB Sans Text Thin" panose="020B0103040504020204" pitchFamily="34" charset="0"/>
            </a:endParaRPr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696607" y="-18041"/>
            <a:ext cx="1444877" cy="1450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80620" y="740546"/>
            <a:ext cx="3873908" cy="25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4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516" y="148856"/>
            <a:ext cx="9899095" cy="1456660"/>
          </a:xfrm>
        </p:spPr>
        <p:txBody>
          <a:bodyPr>
            <a:normAutofit/>
          </a:bodyPr>
          <a:lstStyle/>
          <a:p>
            <a:r>
              <a:rPr lang="ru-RU" b="1" dirty="0" smtClean="0"/>
              <a:t>От боли к силе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747252" y="1509824"/>
            <a:ext cx="4292582" cy="623776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Боль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8344" y="2545737"/>
            <a:ext cx="5901070" cy="4131509"/>
          </a:xfrm>
        </p:spPr>
        <p:txBody>
          <a:bodyPr/>
          <a:lstStyle/>
          <a:p>
            <a:r>
              <a:rPr lang="ru-RU" sz="3200" b="1" dirty="0" smtClean="0">
                <a:latin typeface="+mj-lt"/>
                <a:ea typeface="Calibri" panose="020F0502020204030204" pitchFamily="34" charset="0"/>
              </a:rPr>
              <a:t>Беспомощность</a:t>
            </a:r>
          </a:p>
          <a:p>
            <a:r>
              <a:rPr lang="ru-RU" sz="3200" b="1" dirty="0" smtClean="0">
                <a:latin typeface="+mj-lt"/>
              </a:rPr>
              <a:t>Бездействие</a:t>
            </a:r>
          </a:p>
          <a:p>
            <a:r>
              <a:rPr lang="ru-RU" sz="3200" b="1" dirty="0" smtClean="0">
                <a:latin typeface="+mj-lt"/>
              </a:rPr>
              <a:t>У нас проблема</a:t>
            </a:r>
          </a:p>
          <a:p>
            <a:r>
              <a:rPr lang="ru-RU" sz="3200" b="1" dirty="0" smtClean="0">
                <a:latin typeface="+mj-lt"/>
              </a:rPr>
              <a:t>Это ужасно</a:t>
            </a:r>
          </a:p>
          <a:p>
            <a:r>
              <a:rPr lang="ru-RU" sz="3200" b="1" dirty="0" smtClean="0">
                <a:latin typeface="+mj-lt"/>
              </a:rPr>
              <a:t>Мы не виноваты</a:t>
            </a:r>
          </a:p>
          <a:p>
            <a:endParaRPr lang="ru-RU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31974" y="1605517"/>
            <a:ext cx="5173657" cy="528084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Сила 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0800" y="2545737"/>
            <a:ext cx="5645888" cy="413150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Выбор</a:t>
            </a:r>
            <a:endParaRPr lang="ru-RU" sz="3200" b="1" dirty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Действие  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У нас возможности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Это полезный урок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Мы ответственны</a:t>
            </a:r>
          </a:p>
          <a:p>
            <a:pPr marL="0" indent="0">
              <a:buNone/>
            </a:pPr>
            <a:endParaRPr lang="ru-RU" sz="3200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060244" y="235154"/>
            <a:ext cx="144487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78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516" y="148856"/>
            <a:ext cx="9899095" cy="1456660"/>
          </a:xfrm>
        </p:spPr>
        <p:txBody>
          <a:bodyPr>
            <a:normAutofit/>
          </a:bodyPr>
          <a:lstStyle/>
          <a:p>
            <a:r>
              <a:rPr lang="ru-RU" b="1" dirty="0" smtClean="0"/>
              <a:t>От барьеров к ресурсам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747252" y="1509824"/>
            <a:ext cx="4292582" cy="623776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Барьер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4464" y="2222091"/>
            <a:ext cx="5884949" cy="4455156"/>
          </a:xfrm>
        </p:spPr>
        <p:txBody>
          <a:bodyPr>
            <a:normAutofit fontScale="85000" lnSpcReduction="20000"/>
          </a:bodyPr>
          <a:lstStyle/>
          <a:p>
            <a:r>
              <a:rPr lang="ru-RU" sz="3200" b="1" dirty="0" smtClean="0">
                <a:latin typeface="+mj-lt"/>
                <a:ea typeface="Calibri" panose="020F0502020204030204" pitchFamily="34" charset="0"/>
              </a:rPr>
              <a:t>Неосознанность целей и ценностей</a:t>
            </a:r>
          </a:p>
          <a:p>
            <a:r>
              <a:rPr lang="ru-RU" sz="3200" b="1" dirty="0" smtClean="0">
                <a:latin typeface="+mj-lt"/>
              </a:rPr>
              <a:t>Качество нормативно-правовой базы</a:t>
            </a:r>
          </a:p>
          <a:p>
            <a:r>
              <a:rPr lang="ru-RU" sz="3200" b="1" dirty="0" smtClean="0">
                <a:latin typeface="+mj-lt"/>
              </a:rPr>
              <a:t>Неэффективная структура управления</a:t>
            </a:r>
            <a:endParaRPr lang="ru-RU" sz="3200" b="1" dirty="0">
              <a:latin typeface="+mj-lt"/>
            </a:endParaRPr>
          </a:p>
          <a:p>
            <a:r>
              <a:rPr lang="ru-RU" sz="3200" b="1" dirty="0" smtClean="0">
                <a:latin typeface="+mj-lt"/>
              </a:rPr>
              <a:t>Учёт взглядов разных участников</a:t>
            </a:r>
          </a:p>
          <a:p>
            <a:r>
              <a:rPr lang="ru-RU" sz="3200" b="1" dirty="0" smtClean="0">
                <a:latin typeface="+mj-lt"/>
              </a:rPr>
              <a:t>Отсутствие опыта проектной деятельности</a:t>
            </a:r>
          </a:p>
          <a:p>
            <a:r>
              <a:rPr lang="ru-RU" sz="3200" b="1" dirty="0" smtClean="0">
                <a:latin typeface="+mj-lt"/>
              </a:rPr>
              <a:t>Закрытость </a:t>
            </a:r>
          </a:p>
          <a:p>
            <a:endParaRPr lang="ru-RU" sz="3200" b="1" dirty="0" smtClean="0">
              <a:latin typeface="+mj-lt"/>
            </a:endParaRPr>
          </a:p>
          <a:p>
            <a:endParaRPr lang="ru-RU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31974" y="1605517"/>
            <a:ext cx="5173657" cy="528084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Ресурс  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31974" y="2222091"/>
            <a:ext cx="5714714" cy="4455155"/>
          </a:xfrm>
        </p:spPr>
        <p:txBody>
          <a:bodyPr>
            <a:normAutofit fontScale="62500" lnSpcReduction="2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Со-причастность, </a:t>
            </a:r>
            <a:r>
              <a:rPr lang="ru-RU" sz="2600" b="1" dirty="0" smtClean="0">
                <a:solidFill>
                  <a:schemeClr val="tx1"/>
                </a:solidFill>
              </a:rPr>
              <a:t>понимание личного, коллективного, государственного</a:t>
            </a:r>
          </a:p>
          <a:p>
            <a:endParaRPr lang="ru-RU" sz="2600" b="1" dirty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Совместимость, </a:t>
            </a:r>
            <a:r>
              <a:rPr lang="ru-RU" sz="2600" b="1" dirty="0" smtClean="0">
                <a:solidFill>
                  <a:schemeClr val="tx1"/>
                </a:solidFill>
              </a:rPr>
              <a:t>разработка под свои условия и особенности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Согласованность, </a:t>
            </a:r>
            <a:r>
              <a:rPr lang="ru-RU" sz="2600" b="1" dirty="0" smtClean="0">
                <a:solidFill>
                  <a:schemeClr val="tx1"/>
                </a:solidFill>
              </a:rPr>
              <a:t>понимание достаточности</a:t>
            </a:r>
          </a:p>
          <a:p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err="1" smtClean="0">
                <a:solidFill>
                  <a:schemeClr val="tx1"/>
                </a:solidFill>
              </a:rPr>
              <a:t>Командность</a:t>
            </a:r>
            <a:r>
              <a:rPr lang="ru-RU" sz="3200" b="1" dirty="0" smtClean="0">
                <a:solidFill>
                  <a:schemeClr val="tx1"/>
                </a:solidFill>
              </a:rPr>
              <a:t>, </a:t>
            </a:r>
            <a:r>
              <a:rPr lang="ru-RU" sz="2600" b="1" dirty="0" smtClean="0">
                <a:solidFill>
                  <a:schemeClr val="tx1"/>
                </a:solidFill>
              </a:rPr>
              <a:t>умение работать вместе, определить проблему, выдвинуть идею, проявить экспертную позицию</a:t>
            </a:r>
          </a:p>
          <a:p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Действие, </a:t>
            </a:r>
            <a:r>
              <a:rPr lang="ru-RU" sz="2600" b="1" dirty="0" smtClean="0">
                <a:solidFill>
                  <a:schemeClr val="tx1"/>
                </a:solidFill>
              </a:rPr>
              <a:t>развитие опыта проектного мышления на разных уровнях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Открытые каналы информации</a:t>
            </a:r>
          </a:p>
          <a:p>
            <a:endParaRPr lang="ru-RU" sz="3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3200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060244" y="235154"/>
            <a:ext cx="144487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5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74700" y="114300"/>
            <a:ext cx="11417300" cy="889000"/>
          </a:xfrm>
        </p:spPr>
        <p:txBody>
          <a:bodyPr>
            <a:normAutofit/>
          </a:bodyPr>
          <a:lstStyle/>
          <a:p>
            <a:r>
              <a:rPr lang="ru-RU" dirty="0" smtClean="0"/>
              <a:t>Ресурсы. Проектные команды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217932" y="839787"/>
            <a:ext cx="5029426" cy="38851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524920" y="114300"/>
            <a:ext cx="1444877" cy="1450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0413" y="659171"/>
            <a:ext cx="4208689" cy="5601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49445" y="3791419"/>
            <a:ext cx="5123604" cy="288621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3024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516" y="148856"/>
            <a:ext cx="9899095" cy="14566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 проектного мышления</a:t>
            </a:r>
            <a:br>
              <a:rPr lang="ru-RU" dirty="0" smtClean="0"/>
            </a:br>
            <a:r>
              <a:rPr lang="ru-RU" dirty="0" smtClean="0"/>
              <a:t> к ключевым проектам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766917" y="747253"/>
            <a:ext cx="4272918" cy="1356850"/>
          </a:xfrm>
        </p:spPr>
        <p:txBody>
          <a:bodyPr/>
          <a:lstStyle/>
          <a:p>
            <a:endParaRPr lang="ru-RU" b="1" dirty="0"/>
          </a:p>
          <a:p>
            <a:endParaRPr lang="ru-RU" b="1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5470" y="1605516"/>
            <a:ext cx="5943943" cy="5071731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Проекты</a:t>
            </a:r>
          </a:p>
          <a:p>
            <a:r>
              <a:rPr lang="ru-RU" dirty="0" smtClean="0">
                <a:solidFill>
                  <a:srgbClr val="000000"/>
                </a:solidFill>
                <a:latin typeface="+mj-lt"/>
              </a:rPr>
              <a:t>Модернизации, создание современных условий интеллектуальной среды</a:t>
            </a:r>
            <a:endParaRPr lang="ru-RU" dirty="0">
              <a:solidFill>
                <a:srgbClr val="00000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+mj-lt"/>
              </a:rPr>
              <a:t>Лицейская Интеллектуальная Весна</a:t>
            </a:r>
            <a:endParaRPr lang="ru-RU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+mj-lt"/>
              </a:rPr>
              <a:t>Фестиваль креативных интеллектуальных игр</a:t>
            </a:r>
          </a:p>
          <a:p>
            <a:r>
              <a:rPr lang="ru-RU" dirty="0" smtClean="0">
                <a:solidFill>
                  <a:srgbClr val="000000"/>
                </a:solidFill>
                <a:latin typeface="+mj-lt"/>
              </a:rPr>
              <a:t>Проект «Компетентный управляющий совет»</a:t>
            </a:r>
            <a:endParaRPr lang="ru-RU" dirty="0">
              <a:latin typeface="+mj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13523" y="1605517"/>
            <a:ext cx="4092108" cy="390432"/>
          </a:xfrm>
        </p:spPr>
        <p:txBody>
          <a:bodyPr/>
          <a:lstStyle/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45627" y="1262531"/>
            <a:ext cx="7101062" cy="5414715"/>
          </a:xfrm>
        </p:spPr>
        <p:txBody>
          <a:bodyPr>
            <a:normAutofit/>
          </a:bodyPr>
          <a:lstStyle/>
          <a:p>
            <a:r>
              <a:rPr lang="ru-RU" dirty="0" smtClean="0"/>
              <a:t>«Золотой, серебряный Росток»</a:t>
            </a:r>
          </a:p>
          <a:p>
            <a:r>
              <a:rPr lang="ru-RU" dirty="0" smtClean="0"/>
              <a:t>Сибирское здоровье</a:t>
            </a:r>
          </a:p>
          <a:p>
            <a:endParaRPr lang="ru-RU" dirty="0" smtClean="0"/>
          </a:p>
          <a:p>
            <a:r>
              <a:rPr lang="ru-RU" dirty="0" smtClean="0"/>
              <a:t>Лицейские ландшафты</a:t>
            </a:r>
          </a:p>
          <a:p>
            <a:r>
              <a:rPr lang="ru-RU" dirty="0" smtClean="0"/>
              <a:t>Проект «Машины Руба </a:t>
            </a:r>
            <a:r>
              <a:rPr lang="ru-RU" dirty="0" err="1" smtClean="0"/>
              <a:t>Голдберга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Родительская библиотека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060244" y="235154"/>
            <a:ext cx="1444877" cy="1450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223744" y="960641"/>
            <a:ext cx="3245103" cy="4229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974971" y="4115154"/>
            <a:ext cx="3404457" cy="25533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10297" y="3995160"/>
            <a:ext cx="3901790" cy="30250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69502" y="3995160"/>
            <a:ext cx="345673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5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3713" y="2132856"/>
            <a:ext cx="525977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sz="8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54%</a:t>
            </a:r>
            <a:r>
              <a:rPr lang="en-US" sz="8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  <a:endParaRPr lang="ru-RU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5406" y="160338"/>
            <a:ext cx="94170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Результаты.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образовательных программ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Ð°ÑÑÐ¸Ð½ÐºÐ¸ Ð¿Ð¾ Ð·Ð°Ð¿ÑÐ¾ÑÑ ÑÑÑÐµÐ»ÐºÐ°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96551" y="3579407"/>
            <a:ext cx="4320480" cy="2917597"/>
          </a:xfrm>
          <a:prstGeom prst="rect">
            <a:avLst/>
          </a:prstGeom>
          <a:solidFill>
            <a:schemeClr val="accent2"/>
          </a:solidFill>
          <a:extLst/>
        </p:spPr>
      </p:pic>
      <p:sp>
        <p:nvSpPr>
          <p:cNvPr id="4" name="AutoShape 4" descr="ÐÐ°ÑÑÐ¸Ð½ÐºÐ¸ Ð¿Ð¾ Ð·Ð°Ð¿ÑÐ¾ÑÑ Ð¼Ð¸Ð½ÑÑ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6" descr="ÐÐ°ÑÑÐ¸Ð½ÐºÐ¸ Ð¿Ð¾ Ð·Ð°Ð¿ÑÐ¾ÑÑ Ð¼Ð¸Ð½ÑÑ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8" descr="ÐÐ°ÑÑÐ¸Ð½ÐºÐ¸ Ð¿Ð¾ Ð·Ð°Ð¿ÑÐ¾ÑÑ Ð¼Ð¸Ð½ÑÑ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4026" y="1637666"/>
            <a:ext cx="6931512" cy="51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2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5398</TotalTime>
  <Words>401</Words>
  <Application>Microsoft Office PowerPoint</Application>
  <PresentationFormat>Произвольный</PresentationFormat>
  <Paragraphs>145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Легкий дым</vt:lpstr>
      <vt:lpstr>Тема Office</vt:lpstr>
      <vt:lpstr>1_Тема Office</vt:lpstr>
      <vt:lpstr>Управляющий совет: от барьеров к социально значимым результатам</vt:lpstr>
      <vt:lpstr>Слайд 2</vt:lpstr>
      <vt:lpstr>Слайд 3</vt:lpstr>
      <vt:lpstr>Управляющий совет МБОУ «Белореченский лицей»</vt:lpstr>
      <vt:lpstr>От боли к силе </vt:lpstr>
      <vt:lpstr>От барьеров к ресурсам </vt:lpstr>
      <vt:lpstr>Ресурсы. Проектные команды</vt:lpstr>
      <vt:lpstr>От проектного мышления  к ключевым проектам   </vt:lpstr>
      <vt:lpstr>Слайд 9</vt:lpstr>
      <vt:lpstr>Слайд 10</vt:lpstr>
      <vt:lpstr>Качество социальных эффектов. Удовлетворённость. Независимая оценка качества</vt:lpstr>
      <vt:lpstr>От духовных истоков до парада Победы</vt:lpstr>
      <vt:lpstr>Слайд 13</vt:lpstr>
      <vt:lpstr>Слайд 14</vt:lpstr>
      <vt:lpstr>Слайд 15</vt:lpstr>
      <vt:lpstr>Шаг в будущее, Сибирь!  Шаг в будущее, Москва!</vt:lpstr>
      <vt:lpstr>Национальные и региональные  чемпионаты «Молодые профессионалы» WorldSkills. Компетенция «Предпринимательство» Региональный чемпионат «Профессионалы». Компетенция «Ресторанный сервис»  </vt:lpstr>
      <vt:lpstr>Что в отсроченном результате работы Управляющего совета?      ?  Проблема. Идея. Цель. Ресурсы. Команды. Деятельность. Результат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Фантазии с легким пластилином</dc:title>
  <dc:creator>Пользователь Windows</dc:creator>
  <cp:lastModifiedBy>Лицей</cp:lastModifiedBy>
  <cp:revision>124</cp:revision>
  <dcterms:created xsi:type="dcterms:W3CDTF">2021-04-21T14:29:49Z</dcterms:created>
  <dcterms:modified xsi:type="dcterms:W3CDTF">2024-09-09T02:57:14Z</dcterms:modified>
</cp:coreProperties>
</file>